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4" r:id="rId39"/>
    <p:sldId id="295" r:id="rId40"/>
    <p:sldId id="292" r:id="rId41"/>
    <p:sldId id="29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78896E-0448-3B3E-A80C-F83084F8A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267778"/>
            <a:ext cx="7766936" cy="896000"/>
          </a:xfrm>
        </p:spPr>
        <p:txBody>
          <a:bodyPr/>
          <a:lstStyle/>
          <a:p>
            <a:pPr algn="ctr"/>
            <a:r>
              <a:rPr lang="sv-SE" sz="2800" b="1" i="0" dirty="0">
                <a:solidFill>
                  <a:schemeClr val="tx2"/>
                </a:solidFill>
                <a:effectLst/>
              </a:rPr>
              <a:t>3. Europska GREEN konferencija - EGC 2025</a:t>
            </a:r>
            <a:br>
              <a:rPr lang="hr-HR" sz="2800" b="1" i="0" dirty="0">
                <a:solidFill>
                  <a:schemeClr val="tx2"/>
                </a:solidFill>
                <a:effectLst/>
              </a:rPr>
            </a:br>
            <a:r>
              <a:rPr lang="hr-HR" sz="2000" b="1" i="1" dirty="0">
                <a:solidFill>
                  <a:schemeClr val="tx2"/>
                </a:solidFill>
                <a:effectLst/>
              </a:rPr>
              <a:t>Vodice, Republika Hrvatska, 10.-13.lipanj 2025</a:t>
            </a:r>
            <a:r>
              <a:rPr lang="hr-HR" sz="2000" b="1" i="0" dirty="0">
                <a:solidFill>
                  <a:schemeClr val="tx2"/>
                </a:solidFill>
                <a:effectLst/>
              </a:rPr>
              <a:t>.</a:t>
            </a:r>
            <a:endParaRPr lang="hr-HR" sz="2000" b="1" dirty="0">
              <a:solidFill>
                <a:schemeClr val="tx2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3CE5FF0-CD42-C973-D8C1-DDE0FE0A1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5312" y="2684981"/>
            <a:ext cx="9266462" cy="2843088"/>
          </a:xfrm>
        </p:spPr>
        <p:txBody>
          <a:bodyPr>
            <a:normAutofit/>
          </a:bodyPr>
          <a:lstStyle/>
          <a:p>
            <a:pPr algn="ctr"/>
            <a:endParaRPr lang="hr-HR" sz="2400" b="1" dirty="0">
              <a:solidFill>
                <a:schemeClr val="tx1"/>
              </a:solidFill>
            </a:endParaRPr>
          </a:p>
          <a:p>
            <a:pPr algn="ctr"/>
            <a:r>
              <a:rPr lang="hr-HR" sz="2400" b="1" dirty="0">
                <a:solidFill>
                  <a:schemeClr val="tx1"/>
                </a:solidFill>
              </a:rPr>
              <a:t>IMPLEMENTACIJA MREŽE URBANIH PARKOVA U PROSTORNI RAZVOJ GRADA LUDBREGA</a:t>
            </a:r>
          </a:p>
          <a:p>
            <a:pPr algn="ctr"/>
            <a:endParaRPr lang="hr-HR" sz="2400" dirty="0">
              <a:solidFill>
                <a:schemeClr val="tx1"/>
              </a:solidFill>
            </a:endParaRPr>
          </a:p>
          <a:p>
            <a:pPr algn="ctr"/>
            <a:endParaRPr lang="hr-HR" sz="2400" b="1" dirty="0"/>
          </a:p>
          <a:p>
            <a:pPr algn="ctr"/>
            <a:r>
              <a:rPr lang="en-US" b="1" kern="100" dirty="0">
                <a:solidFill>
                  <a:schemeClr val="tx2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AUTORI: </a:t>
            </a:r>
            <a:r>
              <a:rPr lang="hr-HR" b="1" kern="100" dirty="0">
                <a:solidFill>
                  <a:schemeClr val="tx2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dr.sc. Melita Srpak</a:t>
            </a:r>
            <a:r>
              <a:rPr lang="en-US" b="1" kern="100" dirty="0">
                <a:solidFill>
                  <a:schemeClr val="tx2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; </a:t>
            </a:r>
            <a:r>
              <a:rPr lang="hr-HR" b="1" kern="100" dirty="0">
                <a:solidFill>
                  <a:schemeClr val="tx2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Krešimir Horvat, </a:t>
            </a:r>
            <a:r>
              <a:rPr lang="hr-HR" b="1" kern="100" dirty="0" err="1">
                <a:solidFill>
                  <a:schemeClr val="tx2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bacc.oec</a:t>
            </a:r>
            <a:r>
              <a:rPr lang="hr-HR" b="1" kern="100" dirty="0">
                <a:solidFill>
                  <a:schemeClr val="tx2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.; Maja Kovačić, </a:t>
            </a:r>
            <a:r>
              <a:rPr lang="hr-HR" b="1" kern="100" dirty="0" err="1">
                <a:solidFill>
                  <a:schemeClr val="tx2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mag.ing</a:t>
            </a:r>
            <a:r>
              <a:rPr lang="hr-HR" b="1" kern="100" dirty="0" err="1">
                <a:solidFill>
                  <a:schemeClr val="tx2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.agr</a:t>
            </a:r>
            <a:r>
              <a:rPr lang="hr-HR" b="1" kern="100" dirty="0">
                <a:solidFill>
                  <a:schemeClr val="tx2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hr-HR" b="1" dirty="0">
              <a:latin typeface="+mj-lt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80229A35-8CD7-C6C6-5189-4607DF32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006" y="362140"/>
            <a:ext cx="73342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 okvir 2">
            <a:extLst>
              <a:ext uri="{FF2B5EF4-FFF2-40B4-BE49-F238E27FC236}">
                <a16:creationId xmlns:a16="http://schemas.microsoft.com/office/drawing/2014/main" id="{511CBA97-D6C9-CAA3-4089-3388E5D38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460" y="521229"/>
            <a:ext cx="2595563" cy="6064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sr-Latn-R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kumimoji="0" lang="en-GB" altLang="sr-Latn-RS" sz="1000" b="0" i="1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nd</a:t>
            </a:r>
            <a:r>
              <a:rPr kumimoji="0" lang="en-GB" altLang="sr-Latn-R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European GREEN Conference</a:t>
            </a:r>
            <a:endParaRPr kumimoji="0" lang="en-GB" altLang="sr-Latn-R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r-Latn-R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10-13 June 2025</a:t>
            </a:r>
            <a:endParaRPr kumimoji="0" lang="en-US" altLang="sr-Latn-R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r-Latn-RS" sz="1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Vodice</a:t>
            </a:r>
            <a:r>
              <a:rPr kumimoji="0" lang="en-US" altLang="sr-Latn-R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Croatia</a:t>
            </a:r>
            <a:endParaRPr kumimoji="0" lang="en-U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90004F2-96B2-8F79-8051-32B9BDCB9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923" y="351506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B75C66-A6E9-C5ED-13A2-BDD14F809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469" y="3662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5A402A2-1E03-C2F9-11A5-0678DF01F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44" y="6049272"/>
            <a:ext cx="2053087" cy="68934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80BDCFF-AF9D-73D0-9B7C-6A3DE6E2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958" y="6049272"/>
            <a:ext cx="1861099" cy="5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98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3C53E-F714-0F7E-5A44-71C13124D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CAAC2A-5ECC-E53A-A27C-B9DE0A8C0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0118691" cy="90435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3. TEMATSKI PARKOVI I INOVATIVNA KRAJOBRAZNA RJEŠENJA U FUNKCIJI URBANOG RAZVOJA GRADA LUDBREGA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627D3C1-D928-C363-96D0-956A03D24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6" y="904353"/>
            <a:ext cx="10991746" cy="5764302"/>
          </a:xfrm>
        </p:spPr>
        <p:txBody>
          <a:bodyPr>
            <a:norm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Aptos" panose="020B0004020202020204" pitchFamily="34" charset="0"/>
                <a:cs typeface="+mn-cs"/>
              </a:rPr>
              <a:t>Planirani zahvati obuhvaćaju užu povijesnu jezgru Grada Ludbrega te njegovo šire urbano područje, pri čemu se integriraju prostorno-planski, kulturno-povijesni i ekološki aspekti razvoja grada. </a:t>
            </a:r>
            <a:endParaRPr lang="hr-HR" dirty="0">
              <a:solidFill>
                <a:schemeClr val="tx1"/>
              </a:solidFill>
              <a:effectLst/>
              <a:latin typeface="+mj-lt"/>
              <a:ea typeface="Aptos" panose="020B0004020202020204" pitchFamily="34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hr-HR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Ovakav pristup omogućuje uravnotežen razvoj urbanih zona, uvažavajući povijesnu baštinu, prostorne potencijale i potrebe suvremenog društva.</a:t>
            </a:r>
            <a:endParaRPr lang="hr-HR" dirty="0">
              <a:solidFill>
                <a:schemeClr val="tx1"/>
              </a:solidFill>
              <a:latin typeface="+mj-lt"/>
            </a:endParaRPr>
          </a:p>
          <a:p>
            <a:pPr marL="0" indent="0" algn="ctr">
              <a:buNone/>
            </a:pPr>
            <a:endParaRPr lang="hr-HR" sz="1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r-HR" sz="1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r-HR" sz="1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r-HR" sz="1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r-HR" sz="1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r-HR" sz="1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r-HR" sz="1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r-HR" sz="1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r-HR" sz="1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hr-HR" sz="1000" dirty="0">
                <a:solidFill>
                  <a:schemeClr val="tx1"/>
                </a:solidFill>
              </a:rPr>
              <a:t>Figure 3: Crvenim točkama označene su lokacije potrebnih i traženih zahvata, Izvor:</a:t>
            </a:r>
          </a:p>
          <a:p>
            <a:pPr marL="0" indent="0" algn="ctr">
              <a:buNone/>
            </a:pPr>
            <a:r>
              <a:rPr lang="hr-HR" sz="1600" b="1" dirty="0">
                <a:solidFill>
                  <a:srgbClr val="FF0000"/>
                </a:solidFill>
              </a:rPr>
              <a:t>OVAJ PRISTUP STVARA SINERGIJU IZMEĐU TURIZMA, OČUVANJA OKOLIŠA I KULTURNE BAŠTINE, </a:t>
            </a:r>
          </a:p>
          <a:p>
            <a:pPr marL="0" indent="0" algn="ctr">
              <a:buNone/>
            </a:pPr>
            <a:r>
              <a:rPr lang="hr-HR" sz="1600" b="1" dirty="0">
                <a:solidFill>
                  <a:srgbClr val="FF0000"/>
                </a:solidFill>
              </a:rPr>
              <a:t>A ISTOVREMENO OMOGUĆAVA ODRŽIVI RAZVOJ.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CCD6313-D85E-43E8-C5D1-3FBB6D1E5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580" y="2467983"/>
            <a:ext cx="388348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9A452B-8CC5-28B8-06DB-0DD0C180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6"/>
            <a:ext cx="5828043" cy="60806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POSTOJEĆE STANJE  - AMERIČKI PARK </a:t>
            </a:r>
            <a:endParaRPr lang="hr-HR" sz="2400" dirty="0">
              <a:solidFill>
                <a:schemeClr val="tx1"/>
              </a:solidFill>
            </a:endParaRP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7EBBE65C-F9BF-35DA-8DE3-5491CE32B3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333" y="3739080"/>
            <a:ext cx="4396873" cy="2509319"/>
          </a:xfrm>
        </p:spPr>
      </p:pic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1571EEB8-022A-0614-F774-414EDA0BB5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50506" y="1122630"/>
            <a:ext cx="1942230" cy="4157446"/>
          </a:xfr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39A04195-10B5-67AC-26C0-83A73C3B8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277" y="1122630"/>
            <a:ext cx="2190939" cy="415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4FBAB0E1-E784-B51E-3AB4-26F03D925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72" y="1214011"/>
            <a:ext cx="4626434" cy="2069848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F3B4A02A-8146-90BC-2165-05B2557249E6}"/>
              </a:ext>
            </a:extLst>
          </p:cNvPr>
          <p:cNvSpPr txBox="1"/>
          <p:nvPr/>
        </p:nvSpPr>
        <p:spPr>
          <a:xfrm>
            <a:off x="5448301" y="5486400"/>
            <a:ext cx="3709986" cy="259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hr-HR" sz="1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hr-HR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041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929136-6B4C-7F59-59A4-50379820D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9684"/>
            <a:ext cx="7908052" cy="81391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DANAS: AMERIČKI PARK </a:t>
            </a:r>
            <a:br>
              <a:rPr lang="hr-HR" sz="2400" dirty="0">
                <a:solidFill>
                  <a:schemeClr val="tx1"/>
                </a:solidFill>
              </a:rPr>
            </a:br>
            <a:r>
              <a:rPr lang="hr-HR" sz="2000" dirty="0">
                <a:solidFill>
                  <a:schemeClr val="tx1"/>
                </a:solidFill>
              </a:rPr>
              <a:t>- </a:t>
            </a:r>
            <a:r>
              <a:rPr lang="hr-HR" sz="1800" dirty="0">
                <a:solidFill>
                  <a:schemeClr val="tx1"/>
                </a:solidFill>
              </a:rPr>
              <a:t>posađeno 467 komada grmlja i trajnica, postavljena podna rasvjeta</a:t>
            </a:r>
          </a:p>
        </p:txBody>
      </p:sp>
      <p:pic>
        <p:nvPicPr>
          <p:cNvPr id="38" name="Rezervirano mjesto sadržaja 37">
            <a:extLst>
              <a:ext uri="{FF2B5EF4-FFF2-40B4-BE49-F238E27FC236}">
                <a16:creationId xmlns:a16="http://schemas.microsoft.com/office/drawing/2014/main" id="{97558A49-C111-6124-B839-38DB3C38E9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2363" y="1476713"/>
            <a:ext cx="5081977" cy="2108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Rezervirano mjesto sadržaja 43">
            <a:extLst>
              <a:ext uri="{FF2B5EF4-FFF2-40B4-BE49-F238E27FC236}">
                <a16:creationId xmlns:a16="http://schemas.microsoft.com/office/drawing/2014/main" id="{9D038A89-448B-B51D-2D71-D4E31BBF86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3960" y="1276539"/>
            <a:ext cx="2494483" cy="485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Slika 45">
            <a:extLst>
              <a:ext uri="{FF2B5EF4-FFF2-40B4-BE49-F238E27FC236}">
                <a16:creationId xmlns:a16="http://schemas.microsoft.com/office/drawing/2014/main" id="{B10137C5-B241-C734-7EC0-47A4C91C4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984" y="3997483"/>
            <a:ext cx="4818016" cy="2250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071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480C4F-2EC9-3E97-005A-C4FB32DB6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0902461" cy="90435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hr-HR" sz="2700" b="1" dirty="0">
                <a:solidFill>
                  <a:schemeClr val="tx1"/>
                </a:solidFill>
              </a:rPr>
              <a:t>DANAS: AMERIČKI PARK</a:t>
            </a:r>
            <a:br>
              <a:rPr lang="hr-HR" sz="2700" b="1" dirty="0">
                <a:solidFill>
                  <a:schemeClr val="tx1"/>
                </a:solidFill>
              </a:rPr>
            </a:br>
            <a:r>
              <a:rPr lang="hr-HR" sz="2000" b="1" dirty="0">
                <a:solidFill>
                  <a:schemeClr val="tx1"/>
                </a:solidFill>
              </a:rPr>
              <a:t>-  </a:t>
            </a:r>
            <a:r>
              <a:rPr lang="hr-HR" sz="2000" dirty="0">
                <a:solidFill>
                  <a:schemeClr val="tx1"/>
                </a:solidFill>
              </a:rPr>
              <a:t>posađeno 467 komada grmlja i trajnica, postavljena podna rasvjeta, klupica s logom turističke zajednice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392239A8-E622-7CB1-1B8E-73456E02C5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3333" y="1530036"/>
            <a:ext cx="2912122" cy="4511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Rezervirano mjesto sadržaja 23">
            <a:extLst>
              <a:ext uri="{FF2B5EF4-FFF2-40B4-BE49-F238E27FC236}">
                <a16:creationId xmlns:a16="http://schemas.microsoft.com/office/drawing/2014/main" id="{40889520-BD6C-F772-73B0-3A70314E65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49251" y="2987644"/>
            <a:ext cx="1960472" cy="3054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F6452CA7-4890-9DDE-6982-6ED1DFBFA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537" y="1530036"/>
            <a:ext cx="2912123" cy="451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80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03CA1B-5B69-5FE0-E60B-1FF511EF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541099" cy="81663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DANAS: AMERIČKI PARK</a:t>
            </a:r>
            <a:br>
              <a:rPr lang="hr-HR" sz="1800" dirty="0"/>
            </a:br>
            <a:r>
              <a:rPr lang="hr-HR" sz="1800" dirty="0">
                <a:solidFill>
                  <a:schemeClr val="tx1"/>
                </a:solidFill>
              </a:rPr>
              <a:t> - posađeno 467 komada grmlja i trajnica, postavljena podna rasvjeta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839ED73A-43E1-B360-716B-60F25AA4A2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335" y="1375464"/>
            <a:ext cx="3043640" cy="4665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ED7931E9-B4DB-A133-5773-1E781FE2FB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79248" y="1375464"/>
            <a:ext cx="2752258" cy="4665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0196EFE-9D03-78E3-3F3A-C8C7CCF21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779" y="1375464"/>
            <a:ext cx="2830789" cy="4665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4728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D47E76-1416-EC5C-BF9B-9EC74F74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0338"/>
            <a:ext cx="8680422" cy="74357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DANAS: AMERIČKI PARK</a:t>
            </a:r>
            <a:br>
              <a:rPr lang="hr-HR" sz="1600" dirty="0">
                <a:solidFill>
                  <a:schemeClr val="tx1"/>
                </a:solidFill>
              </a:rPr>
            </a:br>
            <a:r>
              <a:rPr lang="hr-HR" sz="1600" dirty="0">
                <a:solidFill>
                  <a:schemeClr val="tx1"/>
                </a:solidFill>
              </a:rPr>
              <a:t> - </a:t>
            </a:r>
            <a:r>
              <a:rPr lang="hr-HR" sz="1800" dirty="0">
                <a:solidFill>
                  <a:schemeClr val="tx1"/>
                </a:solidFill>
              </a:rPr>
              <a:t>posađeno 467 komada grmlja i trajnica, postavljena podna rasvjeta</a:t>
            </a:r>
          </a:p>
        </p:txBody>
      </p:sp>
      <p:pic>
        <p:nvPicPr>
          <p:cNvPr id="12" name="Rezervirano mjesto sadržaja 11">
            <a:extLst>
              <a:ext uri="{FF2B5EF4-FFF2-40B4-BE49-F238E27FC236}">
                <a16:creationId xmlns:a16="http://schemas.microsoft.com/office/drawing/2014/main" id="{CF331DF0-5339-A9B0-6B08-74BF7BD790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1601" y="1729793"/>
            <a:ext cx="2096395" cy="431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Rezervirano mjesto sadržaja 15">
            <a:extLst>
              <a:ext uri="{FF2B5EF4-FFF2-40B4-BE49-F238E27FC236}">
                <a16:creationId xmlns:a16="http://schemas.microsoft.com/office/drawing/2014/main" id="{9E892454-85C9-CA42-BADE-C2EB9BC934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17799" y="1729790"/>
            <a:ext cx="2162623" cy="4311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BFD98C53-A7C8-7196-BA5A-9C229A151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820" y="1765426"/>
            <a:ext cx="2447451" cy="43115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93925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86F18B-93A7-D1ED-C67D-2F33A38D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73556" cy="81597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POSTOJEĆE STANJE ENGLESKI PARK </a:t>
            </a:r>
            <a:br>
              <a:rPr lang="hr-HR" sz="2400" b="1" dirty="0">
                <a:solidFill>
                  <a:schemeClr val="tx1"/>
                </a:solidFill>
              </a:rPr>
            </a:br>
            <a:r>
              <a:rPr lang="hr-HR" sz="1600" dirty="0">
                <a:solidFill>
                  <a:schemeClr val="tx1"/>
                </a:solidFill>
              </a:rPr>
              <a:t>- izvršeni zemljani radovi i formiranje novih staza prema izvornom stanju. 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4F371005-2FD4-84DF-E77D-62B10EAB69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2302" y="2160586"/>
            <a:ext cx="1813287" cy="388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37F3CCE-9C8C-892B-ECC2-2B47FB120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60" y="2159925"/>
            <a:ext cx="1813287" cy="388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Rezervirano mjesto sadržaja 15">
            <a:extLst>
              <a:ext uri="{FF2B5EF4-FFF2-40B4-BE49-F238E27FC236}">
                <a16:creationId xmlns:a16="http://schemas.microsoft.com/office/drawing/2014/main" id="{334A7F8B-C7AE-E958-8C77-48681F0287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456823" y="1453755"/>
            <a:ext cx="4184650" cy="208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F745997C-64AF-6D4B-DBDE-223B929CB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823" y="3923573"/>
            <a:ext cx="4533060" cy="2117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701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62C8FC-34B8-58D0-7827-288FF4606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5697415" cy="81663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hr-HR" sz="2400" b="1" dirty="0">
                <a:solidFill>
                  <a:schemeClr val="tx1"/>
                </a:solidFill>
              </a:rPr>
              <a:t>ENGLESKI PARK: </a:t>
            </a:r>
            <a:br>
              <a:rPr lang="hr-HR" sz="2400" dirty="0">
                <a:solidFill>
                  <a:schemeClr val="tx1"/>
                </a:solidFill>
              </a:rPr>
            </a:br>
            <a:r>
              <a:rPr lang="hr-HR" sz="2000" dirty="0">
                <a:solidFill>
                  <a:schemeClr val="tx1"/>
                </a:solidFill>
              </a:rPr>
              <a:t>- posađeno je 240 grmova </a:t>
            </a:r>
            <a:r>
              <a:rPr lang="hr-HR" sz="2000" i="1" dirty="0" err="1">
                <a:solidFill>
                  <a:schemeClr val="tx1"/>
                </a:solidFill>
              </a:rPr>
              <a:t>taxus</a:t>
            </a:r>
            <a:r>
              <a:rPr lang="hr-HR" sz="2000" i="1" dirty="0">
                <a:solidFill>
                  <a:schemeClr val="tx1"/>
                </a:solidFill>
              </a:rPr>
              <a:t> </a:t>
            </a:r>
            <a:r>
              <a:rPr lang="hr-HR" sz="2000" i="1" dirty="0" err="1">
                <a:solidFill>
                  <a:schemeClr val="tx1"/>
                </a:solidFill>
              </a:rPr>
              <a:t>baccata</a:t>
            </a:r>
            <a:endParaRPr lang="hr-HR" sz="2000" i="1" dirty="0">
              <a:solidFill>
                <a:schemeClr val="tx1"/>
              </a:solidFill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4BBF233E-6A4E-8245-DC85-0D829F83C7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6706" y="1808233"/>
            <a:ext cx="1813287" cy="388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9BF88DED-DFC5-3C59-D3E7-D02C936C96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61894" y="2451328"/>
            <a:ext cx="1813287" cy="388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EE347FD-2F5C-45C3-E0DC-B849E00F4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190" y="1808233"/>
            <a:ext cx="1813288" cy="3881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9353366A-DB90-34F2-CF83-0E66BB8EC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378" y="2521666"/>
            <a:ext cx="1813288" cy="3881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82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FAB9CC-1353-20E0-8D5D-5527295F6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6096001" cy="75747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ENGLESKI PARK </a:t>
            </a:r>
            <a:br>
              <a:rPr lang="hr-HR" sz="2000" dirty="0">
                <a:solidFill>
                  <a:schemeClr val="tx1"/>
                </a:solidFill>
              </a:rPr>
            </a:br>
            <a:r>
              <a:rPr lang="hr-HR" sz="2000" dirty="0">
                <a:solidFill>
                  <a:schemeClr val="tx1"/>
                </a:solidFill>
              </a:rPr>
              <a:t>- posađeno je 30 grmova </a:t>
            </a:r>
            <a:r>
              <a:rPr lang="hr-HR" sz="2000" i="1" dirty="0" err="1">
                <a:solidFill>
                  <a:schemeClr val="tx1"/>
                </a:solidFill>
              </a:rPr>
              <a:t>spiraea</a:t>
            </a:r>
            <a:r>
              <a:rPr lang="hr-HR" sz="2000" i="1" dirty="0">
                <a:solidFill>
                  <a:schemeClr val="tx1"/>
                </a:solidFill>
              </a:rPr>
              <a:t> x </a:t>
            </a:r>
            <a:r>
              <a:rPr lang="hr-HR" sz="2000" i="1" dirty="0" err="1">
                <a:solidFill>
                  <a:schemeClr val="tx1"/>
                </a:solidFill>
              </a:rPr>
              <a:t>vanhoutei</a:t>
            </a:r>
            <a:endParaRPr lang="hr-HR" sz="2000" i="1" dirty="0">
              <a:solidFill>
                <a:schemeClr val="tx1"/>
              </a:solidFill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DB4412FA-715D-DE8B-DD55-3D05319D3D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35343" y="2343569"/>
            <a:ext cx="3709229" cy="2504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86886441-4AF9-3D2D-897E-ADEC2025CE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54239" y="942141"/>
            <a:ext cx="1607888" cy="4973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CF779C7-257C-F715-251D-49060E633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597" y="942141"/>
            <a:ext cx="2061880" cy="4413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308166B-678B-EDAB-1400-BC09A81AA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4693" y="1841151"/>
            <a:ext cx="2243749" cy="480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8719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46E3B3-5DB7-7030-1240-82435505B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514666" cy="123127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ENGLESKI PARK: </a:t>
            </a:r>
            <a:br>
              <a:rPr lang="hr-HR" sz="2400" dirty="0"/>
            </a:br>
            <a:r>
              <a:rPr lang="hr-HR" sz="2000" dirty="0">
                <a:solidFill>
                  <a:schemeClr val="tx1"/>
                </a:solidFill>
              </a:rPr>
              <a:t>-</a:t>
            </a:r>
            <a:r>
              <a:rPr lang="hr-HR" sz="2000" dirty="0"/>
              <a:t> </a:t>
            </a:r>
            <a:r>
              <a:rPr lang="hr-HR" sz="1800" dirty="0">
                <a:solidFill>
                  <a:schemeClr val="tx1"/>
                </a:solidFill>
              </a:rPr>
              <a:t>park ispred dvorca, </a:t>
            </a:r>
            <a:r>
              <a:rPr lang="hr-HR" sz="1800" dirty="0" err="1">
                <a:solidFill>
                  <a:schemeClr val="tx1"/>
                </a:solidFill>
              </a:rPr>
              <a:t>parterno</a:t>
            </a:r>
            <a:r>
              <a:rPr lang="hr-HR" sz="1800" dirty="0">
                <a:solidFill>
                  <a:schemeClr val="tx1"/>
                </a:solidFill>
              </a:rPr>
              <a:t> uređeno sa centralnom stazom prema dvorcu koju prema bočnim zgradama siječe okomita staza. </a:t>
            </a:r>
            <a:br>
              <a:rPr lang="hr-HR" sz="1800" dirty="0">
                <a:solidFill>
                  <a:schemeClr val="tx1"/>
                </a:solidFill>
              </a:rPr>
            </a:br>
            <a:r>
              <a:rPr lang="hr-HR" sz="1800" dirty="0">
                <a:solidFill>
                  <a:schemeClr val="tx1"/>
                </a:solidFill>
              </a:rPr>
              <a:t>- Uz stazu su simetrično posađeni </a:t>
            </a:r>
            <a:r>
              <a:rPr lang="hr-HR" sz="1800" dirty="0" err="1">
                <a:solidFill>
                  <a:schemeClr val="tx1"/>
                </a:solidFill>
              </a:rPr>
              <a:t>topijari</a:t>
            </a:r>
            <a:r>
              <a:rPr lang="hr-HR" sz="1800" dirty="0">
                <a:solidFill>
                  <a:schemeClr val="tx1"/>
                </a:solidFill>
              </a:rPr>
              <a:t> stožastog i kuglastog oblika. 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3902C887-DC2C-313B-794A-9F7D532A3A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334" y="1303699"/>
            <a:ext cx="2202255" cy="4714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1FDD1C1E-E934-C392-7F46-C019C77926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00401" y="1303699"/>
            <a:ext cx="2475344" cy="5298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336BF9F-3401-EACE-CE4B-15034304D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557" y="1669922"/>
            <a:ext cx="2041237" cy="4369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F9BE734-A849-8EFE-DFBD-B17A129E2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8606" y="1325254"/>
            <a:ext cx="2469641" cy="529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2532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256961-4093-2B10-65DE-37BEADAD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2512088" cy="432078"/>
          </a:xfrm>
          <a:solidFill>
            <a:schemeClr val="accent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SADRŽAJ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21323A2-841F-FF7C-DB0D-E472A93FB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281" y="1348967"/>
            <a:ext cx="8596668" cy="4692396"/>
          </a:xfrm>
        </p:spPr>
        <p:txBody>
          <a:bodyPr/>
          <a:lstStyle/>
          <a:p>
            <a:pPr marL="0" indent="0">
              <a:buNone/>
            </a:pP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UVOD</a:t>
            </a:r>
          </a:p>
          <a:p>
            <a:pPr marL="361950" indent="-361950">
              <a:buNone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1 . </a:t>
            </a:r>
            <a:r>
              <a:rPr kumimoji="0" lang="hr-HR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</a:rPr>
              <a:t>ULOGA URBANIH VRTOVA U PROMICANJU EKOLOŠKE ODRŽIVOSTI I KRUŽNOG GOSPODARENJA PROSTOROM U GRADU LUDBREG</a:t>
            </a:r>
          </a:p>
          <a:p>
            <a:pPr marL="271463" indent="-271463">
              <a:buNone/>
            </a:pPr>
            <a:r>
              <a:rPr lang="hr-HR" b="1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2. </a:t>
            </a: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SINERGIJA URBANIH VRTOVA S TURISTIČKOM PONUDOM I KULTURNOM BAŠTINOM GRADA LUDBREGA</a:t>
            </a:r>
          </a:p>
          <a:p>
            <a:pPr marL="271463" indent="-271463">
              <a:buNone/>
            </a:pPr>
            <a:r>
              <a:rPr lang="hr-HR" b="1" dirty="0"/>
              <a:t>3. TEMATSKI PARKOVI I INOVATIVNA KRAJOBRAZNA RJEŠENJA U FUNKCIJI URBANOG RAZVOJA GRADA LUDBREGA</a:t>
            </a:r>
            <a:endParaRPr lang="hr-H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279400">
              <a:buFont typeface="Wingdings" panose="05000000000000000000" pitchFamily="2" charset="2"/>
              <a:buChar char="v"/>
            </a:pPr>
            <a:r>
              <a:rPr lang="hr-HR" sz="1600" b="1" dirty="0"/>
              <a:t>Američki park</a:t>
            </a:r>
          </a:p>
          <a:p>
            <a:pPr indent="279400">
              <a:buFont typeface="Wingdings" panose="05000000000000000000" pitchFamily="2" charset="2"/>
              <a:buChar char="v"/>
            </a:pPr>
            <a:r>
              <a:rPr lang="hr-HR" sz="1600" b="1" dirty="0"/>
              <a:t>Engleski park</a:t>
            </a:r>
          </a:p>
          <a:p>
            <a:pPr indent="279400">
              <a:buFont typeface="Wingdings" panose="05000000000000000000" pitchFamily="2" charset="2"/>
              <a:buChar char="v"/>
            </a:pPr>
            <a:r>
              <a:rPr lang="hr-HR" sz="1600" b="1" dirty="0"/>
              <a:t>Japanski park</a:t>
            </a:r>
          </a:p>
          <a:p>
            <a:pPr indent="279400">
              <a:buFont typeface="Wingdings" panose="05000000000000000000" pitchFamily="2" charset="2"/>
              <a:buChar char="v"/>
            </a:pPr>
            <a:r>
              <a:rPr lang="hr-HR" sz="1600" b="1" dirty="0"/>
              <a:t>Podravski park</a:t>
            </a:r>
          </a:p>
          <a:p>
            <a:pPr marL="0" indent="0">
              <a:buNone/>
            </a:pPr>
            <a:r>
              <a:rPr lang="hr-HR" sz="1600" b="1" dirty="0"/>
              <a:t>4. </a:t>
            </a:r>
            <a:r>
              <a:rPr lang="hr-HR" b="1" dirty="0"/>
              <a:t>ZAKLJUČAK</a:t>
            </a:r>
          </a:p>
          <a:p>
            <a:endParaRPr lang="hr-HR" sz="1600" b="1" dirty="0"/>
          </a:p>
          <a:p>
            <a:endParaRPr lang="hr-HR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AAEEC7D-3AA2-3960-930F-681065551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61802"/>
            <a:ext cx="3245618" cy="321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0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5D6E95-5E1C-B82B-843E-619033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838470" cy="62299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DANAS: ENGLESKI PARK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52C9F557-AF1D-D5A4-C339-46AACA967F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0414" y="1267485"/>
            <a:ext cx="2912122" cy="489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65714253-5C06-6C46-E948-69A4319A68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652545" y="1267485"/>
            <a:ext cx="2912122" cy="4892235"/>
          </a:xfr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0815A31-D228-ABF2-FC9E-BAEF9749F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676" y="1267485"/>
            <a:ext cx="3315205" cy="4897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8270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AC4E69-0C6A-DBB3-B566-080DBE05C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989196" cy="66319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DANAS: ENGLESKI PARK</a:t>
            </a:r>
            <a:endParaRPr lang="hr-HR" sz="2400" dirty="0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522C1823-BF15-DC55-054B-0B88A2E305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0948" y="1653594"/>
            <a:ext cx="2912122" cy="4747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835D643C-D0CC-8611-F2F1-A7330EF6B8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688072" y="1653594"/>
            <a:ext cx="3112670" cy="4747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C69D235-4D50-99B0-1ECD-5CD7373FB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744" y="1653594"/>
            <a:ext cx="2871587" cy="4747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4337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D4E196-2F92-8628-63AA-9D878F8AE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808325" cy="77372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DANAS: ENGLESKI PARK</a:t>
            </a:r>
            <a:endParaRPr lang="hr-HR" sz="2400" dirty="0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153E2B28-5150-A723-6427-981052F443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9045" y="1264295"/>
            <a:ext cx="2912122" cy="4710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4F38CABF-52C9-EA66-AB6D-DDC3376B44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76002" y="1264295"/>
            <a:ext cx="2912122" cy="4710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B9EA13B-F0FC-7F1D-A088-F7B0AD242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960" y="1264295"/>
            <a:ext cx="3601176" cy="4710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403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E9E826-7836-51F6-4E9C-5DD77322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4975668" cy="63304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DANAS: ENGLESKI PARK - NOĆ</a:t>
            </a:r>
            <a:endParaRPr lang="hr-HR" sz="2400" dirty="0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411EF0AD-50CF-E2E9-ADDD-C24C810002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75668" y="2289019"/>
            <a:ext cx="3378090" cy="1578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EBE36260-871E-C589-7160-FD054DAC07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29958" y="1668862"/>
            <a:ext cx="1813287" cy="38814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C5D3242-3A6A-26BB-4B21-9940C51C5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13" y="1403420"/>
            <a:ext cx="2302022" cy="492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2F4E238-4F6A-9579-1B9F-9AD5F5DFD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181" y="1149924"/>
            <a:ext cx="2381850" cy="5098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94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47BA68-F286-067F-F54E-826B18572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35" y="70338"/>
            <a:ext cx="8742066" cy="119714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hr-HR" sz="2700" b="1" dirty="0">
                <a:solidFill>
                  <a:schemeClr val="tx1"/>
                </a:solidFill>
              </a:rPr>
              <a:t>JAPANSKI PARK</a:t>
            </a:r>
            <a:br>
              <a:rPr lang="hr-HR" sz="1800" b="1" dirty="0"/>
            </a:br>
            <a:r>
              <a:rPr lang="hr-HR" sz="2000" b="1" dirty="0">
                <a:solidFill>
                  <a:schemeClr val="tx1"/>
                </a:solidFill>
              </a:rPr>
              <a:t>-  </a:t>
            </a:r>
            <a:r>
              <a:rPr lang="hr-HR" sz="2000" dirty="0">
                <a:solidFill>
                  <a:schemeClr val="tx1"/>
                </a:solidFill>
              </a:rPr>
              <a:t>nalazi se na obali rijeke Bednje.</a:t>
            </a:r>
            <a:br>
              <a:rPr lang="hr-HR" sz="2000" dirty="0">
                <a:solidFill>
                  <a:schemeClr val="tx1"/>
                </a:solidFill>
              </a:rPr>
            </a:br>
            <a:r>
              <a:rPr lang="hr-HR" sz="2000" dirty="0">
                <a:solidFill>
                  <a:schemeClr val="tx1"/>
                </a:solidFill>
              </a:rPr>
              <a:t>-  u blizini popularno šetalište i dječje igralište. </a:t>
            </a:r>
            <a:br>
              <a:rPr lang="hr-HR" sz="2000" dirty="0">
                <a:solidFill>
                  <a:schemeClr val="tx1"/>
                </a:solidFill>
              </a:rPr>
            </a:br>
            <a:r>
              <a:rPr lang="hr-HR" sz="2000" dirty="0">
                <a:solidFill>
                  <a:schemeClr val="tx1"/>
                </a:solidFill>
              </a:rPr>
              <a:t>- prilaz parku i park okružen starim stablima koje je potrebno ukloniti. 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52E3050B-8D56-2D7E-FDB0-493D8B584B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6023" y="1965941"/>
            <a:ext cx="2972893" cy="3272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6F7C6721-359D-6CEC-C23D-BA09AA89DF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03675" y="1647339"/>
            <a:ext cx="4184650" cy="195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94B6DDC-C5E8-3A58-2C20-04BBA0BA4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938" y="988433"/>
            <a:ext cx="1528964" cy="327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0CA755A3-7749-0F9D-75F4-D53C249D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916" y="4407641"/>
            <a:ext cx="4540862" cy="2121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5E389B82-2E76-23F0-8082-8D15BACCF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3916" y="3738019"/>
            <a:ext cx="1445828" cy="3094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8849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136E93-4E29-8E5B-40AE-E5E1302F1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27960" cy="73353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JAPANSKI PARK - BOGAT BILJNI MATERIJAL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EA96ED59-2A1A-91D8-4225-2845D97965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4778" y="1474726"/>
            <a:ext cx="4183062" cy="1954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AA0DD435-E076-9979-025B-2E2DAE0BD7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11350" y="3600026"/>
            <a:ext cx="4184650" cy="195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EBAEBB0-0F56-DCA6-E124-46F3EB826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236" y="1038800"/>
            <a:ext cx="2559944" cy="5479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4193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2B7F58-30B5-4ADA-35D1-9962C1833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436"/>
            <a:ext cx="5556738" cy="72348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JAPANSKI PARK, PINUS BONSAI 1.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EF5365BD-01CF-DB34-32F8-F127212FD4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4200" y="1289279"/>
            <a:ext cx="1813287" cy="4485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071C917-4D77-1377-C8A0-FC7934120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309" y="1359531"/>
            <a:ext cx="2062458" cy="44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A9B1DBC-3AF2-50C6-0E60-5C29DD69E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770" y="1359531"/>
            <a:ext cx="2062459" cy="44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Rezervirano mjesto sadržaja 17">
            <a:extLst>
              <a:ext uri="{FF2B5EF4-FFF2-40B4-BE49-F238E27FC236}">
                <a16:creationId xmlns:a16="http://schemas.microsoft.com/office/drawing/2014/main" id="{097EDC8D-C4EE-BFA7-810E-88EF72A773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7654233" y="1359531"/>
            <a:ext cx="2062458" cy="44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755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D477DB-BBEC-3EA3-582C-F0698C081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4" y="120580"/>
            <a:ext cx="3324504" cy="56270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PINUS BONSAI 2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9DF6DD0E-244E-B79D-4B1D-3DD770AAE9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9253" y="1674338"/>
            <a:ext cx="2984316" cy="1394235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8C4AD03B-EF2E-9CB7-DF10-1B930F783E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24988" y="1674338"/>
            <a:ext cx="1813287" cy="3881437"/>
          </a:xfr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B51EDBA-0F0D-51D7-6B71-AAF7D908F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979" y="1493822"/>
            <a:ext cx="2303296" cy="493032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98AC4474-F6A5-1953-77FD-DA5DC4798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123" y="1303714"/>
            <a:ext cx="2475204" cy="53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009EB6-4293-7902-67F4-12DF9ADC0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1"/>
            <a:ext cx="2632668" cy="52251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JAPANSKI PARK 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87B999B0-0482-38C4-A1B0-32E2297A33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3978" y="1327776"/>
            <a:ext cx="4183062" cy="1954274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2892CE07-EF97-8E3B-DF3B-BEDFF76444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68196" y="1327776"/>
            <a:ext cx="4184650" cy="1955016"/>
          </a:xfr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E1FD9BB-927B-57CE-D238-04E11C47A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78" y="3575951"/>
            <a:ext cx="4391998" cy="2051886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C4BA1523-C770-085C-B607-982C5C831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668" y="3429000"/>
            <a:ext cx="1385511" cy="2965760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3219EEEC-9B0E-379C-9A68-BB52A10A4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0871" y="3429000"/>
            <a:ext cx="1467556" cy="314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02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873E59-8F36-5177-AC39-E5440EFF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5064370" cy="6832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JAPANSKI PARK-JAPANSKA VRATA</a:t>
            </a:r>
          </a:p>
        </p:txBody>
      </p:sp>
      <p:pic>
        <p:nvPicPr>
          <p:cNvPr id="20" name="Rezervirano mjesto sadržaja 19">
            <a:extLst>
              <a:ext uri="{FF2B5EF4-FFF2-40B4-BE49-F238E27FC236}">
                <a16:creationId xmlns:a16="http://schemas.microsoft.com/office/drawing/2014/main" id="{1FB67735-1C89-3D19-263D-C5E257026B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2607" y="1439502"/>
            <a:ext cx="2241357" cy="5288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Rezervirano mjesto sadržaja 23">
            <a:extLst>
              <a:ext uri="{FF2B5EF4-FFF2-40B4-BE49-F238E27FC236}">
                <a16:creationId xmlns:a16="http://schemas.microsoft.com/office/drawing/2014/main" id="{857130C3-57B5-3BA4-2F81-1C53ED512B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35851" y="1439502"/>
            <a:ext cx="4821093" cy="412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FC1DE9DA-BD3A-2CC5-5996-227FCF979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831" y="1965173"/>
            <a:ext cx="3037654" cy="4354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7896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7E1349-8AF6-AF52-1BF2-551B38BC0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05424" cy="56270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UVOD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CB10CA7-A150-4A5C-4EB3-ACC24B24B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1929"/>
            <a:ext cx="8596668" cy="4529433"/>
          </a:xfrm>
        </p:spPr>
        <p:txBody>
          <a:bodyPr>
            <a:normAutofit lnSpcReduction="10000"/>
          </a:bodyPr>
          <a:lstStyle/>
          <a:p>
            <a:r>
              <a:rPr lang="hr-HR" sz="2000" b="1" dirty="0"/>
              <a:t>Urbana područja</a:t>
            </a:r>
            <a:r>
              <a:rPr lang="hr-HR" sz="2000" dirty="0"/>
              <a:t> potiču ekonomski i društveni razvoj, ali istovremeno izazivaju </a:t>
            </a:r>
            <a:r>
              <a:rPr lang="hr-HR" sz="2000" b="1" dirty="0"/>
              <a:t>ekološke pritiske</a:t>
            </a:r>
            <a:r>
              <a:rPr lang="hr-HR" sz="2000" dirty="0"/>
              <a:t> (zagađenje, gubitak tla, smanjenje bioraznolikosti).</a:t>
            </a:r>
          </a:p>
          <a:p>
            <a:r>
              <a:rPr lang="hr-HR" sz="2000" b="1" dirty="0"/>
              <a:t>Neodrživa urbanizacija</a:t>
            </a:r>
            <a:r>
              <a:rPr lang="hr-HR" sz="2000" dirty="0"/>
              <a:t> dovodi do klimatskih problema poput toplinskih otoka, poplava i povećane potrošnje energije.</a:t>
            </a:r>
          </a:p>
          <a:p>
            <a:r>
              <a:rPr lang="hr-HR" sz="2000" b="1" dirty="0"/>
              <a:t>Cilj održivog razvoja 11 (SDG 11)</a:t>
            </a:r>
            <a:r>
              <a:rPr lang="hr-HR" sz="2000" dirty="0"/>
              <a:t> naglašava važnost izgradnje </a:t>
            </a:r>
            <a:r>
              <a:rPr lang="hr-HR" sz="2000" b="1" dirty="0"/>
              <a:t>„inkluzivnih</a:t>
            </a:r>
            <a:r>
              <a:rPr lang="hr-HR" sz="2000" dirty="0"/>
              <a:t>, </a:t>
            </a:r>
            <a:r>
              <a:rPr lang="hr-HR" sz="2000" b="1" dirty="0"/>
              <a:t>održivih, sigurnih i otpornih” gradova</a:t>
            </a:r>
            <a:r>
              <a:rPr lang="hr-HR" sz="2000" dirty="0"/>
              <a:t>.</a:t>
            </a:r>
          </a:p>
          <a:p>
            <a:r>
              <a:rPr lang="hr-HR" sz="2000" b="1" dirty="0"/>
              <a:t>Zelene urbane površine</a:t>
            </a:r>
            <a:r>
              <a:rPr lang="hr-HR" sz="2000" dirty="0"/>
              <a:t> (vrtovi, parkovi) ključne su za smanjenje ekološkog otiska, ublažavanje klimatskih promjena, poboljšanje kvalitete zraka i života te očuvanje bioraznolikosti.</a:t>
            </a:r>
          </a:p>
          <a:p>
            <a:r>
              <a:rPr lang="hr-HR" sz="2000" b="1" dirty="0"/>
              <a:t>Grad Ludbreg</a:t>
            </a:r>
            <a:r>
              <a:rPr lang="hr-HR" sz="2000" dirty="0"/>
              <a:t> ima potencijal za održivu urbanu obnovu zahvaljujući postojećim tematskim parkovima (Engleski, Američki, Japanski, Podravski) i mogućnosti uvođenja </a:t>
            </a:r>
            <a:r>
              <a:rPr lang="hr-HR" sz="2000" b="1" dirty="0"/>
              <a:t>mreže urbanih vrtova.</a:t>
            </a:r>
            <a:endParaRPr lang="hr-HR" sz="20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42913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9786BC-F1C5-D5CC-27FC-A8F09C87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918857" cy="63304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JAPANSKI PARK DANAS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8F6D62A-5405-91C7-CA07-4EEA056ED2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0808" y="1340107"/>
            <a:ext cx="2662718" cy="3549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770C7F1F-C320-F7CD-5D43-3F34DAA8F5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38027" y="2064384"/>
            <a:ext cx="2912122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BDA02E8-30AD-90FE-6946-5E79304E5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780" y="1747512"/>
            <a:ext cx="2721338" cy="3627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EB8D6807-EE59-57B9-1249-C37499131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4058" y="2290721"/>
            <a:ext cx="3047018" cy="406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4080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54CDBD-C2BA-A636-F59B-E5FD8D0F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97793" cy="70338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JAPANSKI PARK DANAS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D9C44513-D9DC-E56D-AC1A-334D8D2DD0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6375" y="1418203"/>
            <a:ext cx="2912122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ADD8D30F-0695-DE72-A3F3-C4B6673894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59823" y="1982028"/>
            <a:ext cx="3200927" cy="4266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1B526F8-E5A9-8216-608D-05EEC332C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01" y="1581318"/>
            <a:ext cx="3789118" cy="5050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1943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4C394E-2951-351F-75C4-F15437BDE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079631" cy="57275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JAPANSKI PARK DANAS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22CE6AEC-6854-9996-E984-84EDF506E9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1143" y="1488281"/>
            <a:ext cx="2384939" cy="3178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3A487A3E-59AD-01BC-F8CB-CD5B08F3CE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74359" y="1671788"/>
            <a:ext cx="2912122" cy="388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C180255-7AB4-2682-6C91-D00F60B0E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758" y="1973656"/>
            <a:ext cx="2912123" cy="388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6CF82731-8C13-8C72-6B6C-EBEB73BBB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1070" y="2272420"/>
            <a:ext cx="2808714" cy="3743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4645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E8D4AA-391E-850F-5BBF-7C685B744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6" y="0"/>
            <a:ext cx="9861972" cy="147710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PODRAVSKI PARK</a:t>
            </a:r>
            <a:br>
              <a:rPr lang="hr-HR" sz="1600" b="1" dirty="0"/>
            </a:br>
            <a:r>
              <a:rPr lang="hr-HR" sz="1600" b="1" dirty="0"/>
              <a:t> </a:t>
            </a:r>
            <a:r>
              <a:rPr lang="hr-HR" sz="1600" dirty="0">
                <a:solidFill>
                  <a:schemeClr val="tx1"/>
                </a:solidFill>
              </a:rPr>
              <a:t>- </a:t>
            </a:r>
            <a:r>
              <a:rPr lang="hr-HR" sz="2000" dirty="0">
                <a:solidFill>
                  <a:schemeClr val="tx1"/>
                </a:solidFill>
              </a:rPr>
              <a:t>površine 516m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²</a:t>
            </a:r>
            <a:r>
              <a:rPr lang="hr-HR" sz="2000" dirty="0">
                <a:solidFill>
                  <a:schemeClr val="tx1"/>
                </a:solidFill>
              </a:rPr>
              <a:t> oranice. </a:t>
            </a:r>
            <a:br>
              <a:rPr lang="hr-HR" sz="2000" dirty="0">
                <a:solidFill>
                  <a:schemeClr val="tx1"/>
                </a:solidFill>
              </a:rPr>
            </a:br>
            <a:r>
              <a:rPr lang="hr-HR" sz="2000" dirty="0">
                <a:solidFill>
                  <a:schemeClr val="tx1"/>
                </a:solidFill>
              </a:rPr>
              <a:t>- ideja je bila dati joj smisao i privući građane. </a:t>
            </a:r>
            <a:br>
              <a:rPr lang="hr-HR" sz="2000" dirty="0">
                <a:solidFill>
                  <a:schemeClr val="tx1"/>
                </a:solidFill>
              </a:rPr>
            </a:br>
            <a:r>
              <a:rPr lang="hr-HR" sz="2000" dirty="0">
                <a:solidFill>
                  <a:schemeClr val="tx1"/>
                </a:solidFill>
              </a:rPr>
              <a:t>- potrebno je izraditi staze koje će se povezati sa postojećim pješačkim kolnikom.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86D047D-7E91-BB9B-E4A5-F0D8451BBC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97233" y="2831148"/>
            <a:ext cx="1813287" cy="388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77FDF136-4241-2C24-6AFF-90DF664565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8406" y="2405556"/>
            <a:ext cx="1813287" cy="388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FB693F9-D949-9F9E-7279-2A8E62853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060" y="1650189"/>
            <a:ext cx="2364994" cy="5062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6EAE7CE2-B367-9CA1-4A11-224E3C6A1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594" y="1891571"/>
            <a:ext cx="2139461" cy="4579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7725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7AF6C4-A618-6E66-4633-37587D8A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84196" cy="89793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PODRAVSKI PARK</a:t>
            </a:r>
            <a:br>
              <a:rPr lang="hr-HR" sz="2000" dirty="0"/>
            </a:br>
            <a:r>
              <a:rPr lang="hr-HR" sz="1800" dirty="0">
                <a:solidFill>
                  <a:schemeClr val="tx1"/>
                </a:solidFill>
              </a:rPr>
              <a:t>-</a:t>
            </a:r>
            <a:r>
              <a:rPr lang="hr-HR" sz="1800" dirty="0"/>
              <a:t> </a:t>
            </a:r>
            <a:r>
              <a:rPr lang="hr-HR" sz="1800" dirty="0">
                <a:solidFill>
                  <a:schemeClr val="tx1"/>
                </a:solidFill>
              </a:rPr>
              <a:t>izvedba </a:t>
            </a:r>
            <a:r>
              <a:rPr lang="hr-HR" sz="1800" dirty="0" err="1">
                <a:solidFill>
                  <a:schemeClr val="tx1"/>
                </a:solidFill>
              </a:rPr>
              <a:t>sipinske</a:t>
            </a:r>
            <a:r>
              <a:rPr lang="hr-HR" sz="1800" dirty="0">
                <a:solidFill>
                  <a:schemeClr val="tx1"/>
                </a:solidFill>
              </a:rPr>
              <a:t> staze, 65m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²</a:t>
            </a:r>
            <a:endParaRPr lang="hr-HR" sz="1800" dirty="0">
              <a:solidFill>
                <a:schemeClr val="tx1"/>
              </a:solidFill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5E5F4657-AF01-BEB2-97B7-9214D46F49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2193" y="1306170"/>
            <a:ext cx="1813287" cy="388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89EE0B8E-D752-823E-1ABD-E830248BFA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20757" y="2078629"/>
            <a:ext cx="1813287" cy="3881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EBD69C9-03E2-D364-FFD3-A1E3C977F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621" y="1611208"/>
            <a:ext cx="2166353" cy="463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57D7FA7-CC0F-B42C-54E3-2224D5F1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044" y="1469132"/>
            <a:ext cx="4701979" cy="219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0522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6A0FFF-9FC5-9C65-D7E5-7F3640484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4" y="0"/>
            <a:ext cx="11012994" cy="111489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PODRAVSKI PARK</a:t>
            </a:r>
            <a:br>
              <a:rPr lang="hr-HR" sz="1800" dirty="0"/>
            </a:br>
            <a:r>
              <a:rPr lang="hr-HR" sz="1800" dirty="0">
                <a:solidFill>
                  <a:schemeClr val="tx1"/>
                </a:solidFill>
              </a:rPr>
              <a:t>- postava ograde od pletera, tradicijski zanat. </a:t>
            </a:r>
            <a:br>
              <a:rPr lang="hr-HR" sz="1800" dirty="0">
                <a:solidFill>
                  <a:schemeClr val="tx1"/>
                </a:solidFill>
              </a:rPr>
            </a:br>
            <a:r>
              <a:rPr lang="hr-HR" sz="1800" dirty="0">
                <a:solidFill>
                  <a:schemeClr val="tx1"/>
                </a:solidFill>
              </a:rPr>
              <a:t>- na prostoru parka planiraju se izložbe na otvorenom.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E973A87B-523D-7547-F530-C9F2F687DF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334" y="1114894"/>
            <a:ext cx="1813287" cy="388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61684781-4141-C992-C982-B40B3CC27C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64345" y="1114894"/>
            <a:ext cx="4184650" cy="195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23874F9-C7E1-3A46-A30D-F94CD20D0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571" y="3743192"/>
            <a:ext cx="6081235" cy="2841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F48FDA01-879E-CFB9-7B15-734ECC38A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719" y="1114894"/>
            <a:ext cx="1291087" cy="246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5020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B55A1F-505C-5709-8CE8-514368AF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74004" cy="92345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PODRAVSKI PARK</a:t>
            </a:r>
            <a:br>
              <a:rPr lang="hr-HR" sz="1600" dirty="0"/>
            </a:br>
            <a:r>
              <a:rPr lang="hr-HR" sz="1800" dirty="0">
                <a:solidFill>
                  <a:schemeClr val="tx1"/>
                </a:solidFill>
              </a:rPr>
              <a:t>- posađene 3 lipe koje pružaju hlad, starinske vrste grmlja, trajnica i aromatičnog bilja.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99605A15-803C-72ED-752E-610C659BCE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4731" y="1155653"/>
            <a:ext cx="1813287" cy="3881437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121CF3DE-A70E-D839-B507-926F2CBBFC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39971" y="1155653"/>
            <a:ext cx="1813287" cy="3881437"/>
          </a:xfr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3868CF4-6EF2-754F-D7EC-C3EE67150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153" y="1155653"/>
            <a:ext cx="5403683" cy="2524533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63BB8AA-B27A-9AAD-24D2-AEF535602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2393" y="1623564"/>
            <a:ext cx="1372929" cy="2945614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CB74B1DB-AF50-5B80-A209-57DAE1551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153" y="3781089"/>
            <a:ext cx="5403682" cy="229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74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EF704B-D7E9-DCF5-20F8-9EC450AA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04" y="0"/>
            <a:ext cx="3773816" cy="48785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PODRAVSKI PARK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56751858-B560-E4A4-B22D-B24B6E2C15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6211" y="1399417"/>
            <a:ext cx="2093614" cy="3881437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8ADE7CAA-3486-7F1E-940B-D31909F56B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80068" y="1467305"/>
            <a:ext cx="3773817" cy="2127489"/>
          </a:xfr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723F460-1246-D31C-FA28-CC1164A6F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529" y="3663438"/>
            <a:ext cx="5159922" cy="290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23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D5F692-7D4A-4B5F-D4FC-3754ED58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07569" cy="50241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41300">
                    <a:schemeClr val="accent1">
                      <a:alpha val="38000"/>
                    </a:schemeClr>
                  </a:glo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  <a:t>PODRAVSKI PARK danas</a:t>
            </a:r>
            <a:endParaRPr lang="hr-HR" sz="2400" dirty="0">
              <a:effectLst>
                <a:glow rad="241300">
                  <a:schemeClr val="accent1">
                    <a:alpha val="38000"/>
                  </a:schemeClr>
                </a:glow>
              </a:effectLst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2466FD30-8582-6EEB-7C3D-0DCECD38B9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6500" y="1860177"/>
            <a:ext cx="4635244" cy="3475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835B4389-0A7E-BB8E-B382-5F5800E300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32136" y="1860178"/>
            <a:ext cx="4635242" cy="3475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7860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47AE64-3B8E-7C66-44C7-8D9FCC913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577999" cy="56270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41300">
                    <a:schemeClr val="accent1">
                      <a:alpha val="38000"/>
                    </a:schemeClr>
                  </a:glo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  <a:t>PODRAVSKI PARK danas</a:t>
            </a:r>
            <a:endParaRPr lang="hr-HR" sz="2200" dirty="0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E90F5B46-93E0-F774-7268-7F1E786ABC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9030" y="2160587"/>
            <a:ext cx="2912122" cy="3881437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13FA9BD3-0E9E-89D0-9F73-067A3FE57C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665877" y="2160587"/>
            <a:ext cx="2912122" cy="3881437"/>
          </a:xfr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F3A7F18-656E-0346-FD59-2EC58F10C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724" y="759375"/>
            <a:ext cx="4005874" cy="533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74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C454D7-19B4-E678-1EB6-3C602A2E8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396343" cy="612949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UVOD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476CE5-D18C-D3B7-440F-B43C198A2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15" y="1617381"/>
            <a:ext cx="8596668" cy="5055023"/>
          </a:xfrm>
        </p:spPr>
        <p:txBody>
          <a:bodyPr/>
          <a:lstStyle/>
          <a:p>
            <a:pPr>
              <a:buNone/>
            </a:pPr>
            <a:r>
              <a:rPr lang="hr-HR" b="1" dirty="0"/>
              <a:t>Urbani vrtovi</a:t>
            </a:r>
            <a:r>
              <a:rPr lang="hr-HR" dirty="0"/>
              <a:t> mogu: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hr-HR" dirty="0"/>
              <a:t>revitalizirati neiskorištene prostore,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hr-HR" dirty="0"/>
              <a:t>povećati bioraznolikost,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hr-HR" dirty="0"/>
              <a:t>potaknuti </a:t>
            </a:r>
            <a:r>
              <a:rPr lang="hr-HR" b="1" dirty="0"/>
              <a:t>suradnju zajednice</a:t>
            </a:r>
            <a:r>
              <a:rPr lang="hr-HR" dirty="0"/>
              <a:t> i edukaciju o održivim praksama.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hr-HR" dirty="0"/>
              <a:t>Korištenjem europskih primjera i alata za održivost moguće je razviti </a:t>
            </a:r>
            <a:r>
              <a:rPr lang="hr-HR" b="1" dirty="0"/>
              <a:t>ekološki osnažene gradske politike</a:t>
            </a:r>
            <a:r>
              <a:rPr lang="hr-HR" dirty="0"/>
              <a:t> u Ludbregu.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hr-HR" dirty="0"/>
              <a:t>Urbani parkovi nisu samo prostori za hranu, već imaju </a:t>
            </a:r>
            <a:r>
              <a:rPr lang="hr-HR" b="1" dirty="0"/>
              <a:t>ekološki i društveni značaj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hr-HR" i="1" u="sng" dirty="0" err="1"/>
              <a:t>Community</a:t>
            </a:r>
            <a:r>
              <a:rPr lang="hr-HR" i="1" u="sng" dirty="0"/>
              <a:t> </a:t>
            </a:r>
            <a:r>
              <a:rPr lang="hr-HR" i="1" u="sng" dirty="0" err="1"/>
              <a:t>gardens</a:t>
            </a:r>
            <a:r>
              <a:rPr lang="hr-HR" i="1" u="sng" dirty="0"/>
              <a:t> </a:t>
            </a:r>
            <a:r>
              <a:rPr lang="hr-HR" dirty="0"/>
              <a:t>su poznat oblik urbane poljoprivrede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hr-HR" dirty="0"/>
              <a:t>Doprinosi urbanih vrtova: lokalna proizvodnja hrane, smanjenje emisija CO₂ i otpada, očuvanje bioraznolikosti, jačanje socijalne kohezije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hr-HR" dirty="0"/>
              <a:t>Korištenje </a:t>
            </a:r>
            <a:r>
              <a:rPr lang="hr-HR" b="1" dirty="0"/>
              <a:t>kućnog komposta</a:t>
            </a:r>
            <a:r>
              <a:rPr lang="hr-HR" dirty="0"/>
              <a:t> smanjuje otpad i obogaćuje tlo.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CC52D75-3734-4607-4456-7FD1B5A38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752" y="0"/>
            <a:ext cx="3185326" cy="28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41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0D2A14-73DE-B4BF-DBEB-876608FB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737987" cy="63304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4. ZAKLJUČAK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97F162-E269-614D-74A1-AC01F5B6A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58021"/>
            <a:ext cx="8657585" cy="4188669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ü"/>
            </a:pPr>
            <a:r>
              <a:rPr lang="hr-HR" dirty="0"/>
              <a:t>Integracija mreže urbanih vrtova u prostorni razvoj Grada Ludbrega predstavlja stratešku priliku za unaprjeđenje održivog razvoja, turizma i kvalitete života.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hr-HR" dirty="0"/>
              <a:t> Kroz povezivanje prirodnih resursa, kulturne baštine i tematskih parkova s urbanim planiranjem, Ludbreg može postati primjer zelene i održive destinacije. 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hr-HR" dirty="0"/>
              <a:t>Ova inicijativa potiče ekološku svijest, angažman građana i društvenu povezanost te doprinosi stvaranju atraktivnog, funkcionalnog i dugoročno održivog urbanog prostora.</a:t>
            </a:r>
          </a:p>
        </p:txBody>
      </p:sp>
    </p:spTree>
    <p:extLst>
      <p:ext uri="{BB962C8B-B14F-4D97-AF65-F5344CB8AC3E}">
        <p14:creationId xmlns:p14="http://schemas.microsoft.com/office/powerpoint/2010/main" val="3851418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781577-4D16-7245-5904-A24189D53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Hvala na pozornosti!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132D3CD-67B0-E951-95BE-169DB07998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Lukom d.o.o., Ludbreg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7C5294A-93EA-6C57-9A19-328021252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775" y="941452"/>
            <a:ext cx="3335994" cy="4446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3004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0E5040-EE4A-36DA-D988-546CAE41F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72317" cy="97469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hr-HR" sz="2700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hr-HR" sz="22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hr-HR" sz="27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ULOGA URBANIH VRTOVA U PROMICANJU EKOLOŠKE ODRŽIVOSTI I KRUŽNOG GOSPODARENJA PROSTOROM U GRADU LUDBREG</a:t>
            </a:r>
            <a:b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CFA1338-BF10-043B-2C42-00BFBBC97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98171"/>
            <a:ext cx="8596668" cy="455022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hr-HR" b="1" u="sng" dirty="0"/>
              <a:t>Mogućnosti u Ludbregu: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hr-HR" dirty="0"/>
              <a:t>Postojeći parkovi (Engleski, Američki, Japanski) pružaju prostor za </a:t>
            </a:r>
            <a:r>
              <a:rPr lang="hr-HR" b="1" dirty="0"/>
              <a:t>razvoj mreže urbanih vrtova</a:t>
            </a:r>
            <a:r>
              <a:rPr lang="hr-HR" dirty="0"/>
              <a:t>.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hr-HR" dirty="0"/>
              <a:t>Američki park može postati </a:t>
            </a:r>
            <a:r>
              <a:rPr lang="hr-HR" b="1" dirty="0"/>
              <a:t>središnje mjesto</a:t>
            </a:r>
            <a:r>
              <a:rPr lang="hr-HR" dirty="0"/>
              <a:t> za razvoj zelenih površina koje služe ekološkim i društvenim inicijativama.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hr-HR" dirty="0"/>
              <a:t>Korištenje tih prostora grad Ludbreg može stvoriti ekološki uravnoteženi grad koji čuva svoj kulturni identitet i promiče održive prakse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hr-HR" dirty="0"/>
              <a:t>Integracija urbanih vrtova u </a:t>
            </a:r>
            <a:r>
              <a:rPr lang="hr-HR" b="1" dirty="0"/>
              <a:t>strategiji zelene urbane obnove grada Ludbrega</a:t>
            </a:r>
            <a:r>
              <a:rPr lang="hr-HR" dirty="0"/>
              <a:t> (2023. – 2030.).</a:t>
            </a:r>
          </a:p>
          <a:p>
            <a:pPr>
              <a:buNone/>
            </a:pPr>
            <a:r>
              <a:rPr lang="hr-HR" b="1" u="sng" dirty="0"/>
              <a:t>Urbana obnova i prirodni procesi: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hr-HR" dirty="0"/>
              <a:t>Obnova se može temeljiti na </a:t>
            </a:r>
            <a:r>
              <a:rPr lang="hr-HR" b="1" dirty="0"/>
              <a:t>postojećim ekološkim elementima</a:t>
            </a:r>
            <a:r>
              <a:rPr lang="hr-HR" dirty="0"/>
              <a:t> uz niske troškove.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hr-HR" dirty="0" err="1"/>
              <a:t>Brownfield</a:t>
            </a:r>
            <a:r>
              <a:rPr lang="hr-HR" dirty="0"/>
              <a:t> područja mogu se transformirati u </a:t>
            </a:r>
            <a:r>
              <a:rPr lang="hr-HR" b="1" dirty="0"/>
              <a:t>vrijedne ekološke prostore</a:t>
            </a:r>
            <a:r>
              <a:rPr lang="hr-HR" dirty="0"/>
              <a:t>.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hr-HR" dirty="0"/>
              <a:t>Takva obnova omogućuje </a:t>
            </a:r>
            <a:r>
              <a:rPr lang="hr-HR" b="1" dirty="0"/>
              <a:t>ekološki kontinuitet i migraciju vrsta</a:t>
            </a:r>
            <a:r>
              <a:rPr lang="hr-HR" dirty="0"/>
              <a:t> kroz grad.</a:t>
            </a:r>
          </a:p>
          <a:p>
            <a:pPr>
              <a:buFont typeface="Arial" panose="020B0604020202020204" pitchFamily="34" charset="0"/>
              <a:buChar char="•"/>
            </a:pPr>
            <a:endParaRPr lang="hr-HR" dirty="0"/>
          </a:p>
          <a:p>
            <a:pPr>
              <a:buFont typeface="Arial" panose="020B0604020202020204" pitchFamily="34" charset="0"/>
              <a:buChar char="•"/>
            </a:pP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67020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2C11A1-EDDF-5F65-8D13-E1FB53DE6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209124" cy="944544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kumimoji="0" lang="hr-HR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Aptos" panose="020B0004020202020204" pitchFamily="34" charset="0"/>
                <a:cs typeface="Times New Roman" panose="02020603050405020304" pitchFamily="18" charset="0"/>
              </a:rPr>
              <a:t>1. ULOGA URBANIH VRTOVA U PROMICANJU EKOLOŠKE ODRŽIVOSTI I KRUŽNOG GOSPODARENJA PROSTOROM U GRADU LUDBREG</a:t>
            </a:r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E60F272-926B-14DA-83B9-7C7357E55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7929"/>
            <a:ext cx="8596668" cy="4393433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hr-HR" b="1" u="sng" dirty="0"/>
              <a:t>Ekološki pristupi u dizajnu urbanih parkova: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hr-HR" dirty="0"/>
              <a:t>Umjesto dekorativnog ozelenjivanja, naglasak je na </a:t>
            </a:r>
            <a:r>
              <a:rPr lang="hr-HR" b="1" dirty="0"/>
              <a:t>krajobraznoj ekologiji</a:t>
            </a:r>
            <a:r>
              <a:rPr lang="hr-HR" dirty="0"/>
              <a:t>.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hr-HR" dirty="0"/>
              <a:t>Primjena autohtonih biljaka, modularnih zelenih zidova, cvjetnih livada ekološkom funkcijom.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hr-HR" dirty="0"/>
              <a:t>Izbjegavanje rješenja koja mogu postati </a:t>
            </a:r>
            <a:r>
              <a:rPr lang="hr-HR" b="1" dirty="0"/>
              <a:t>ekološke zamke</a:t>
            </a:r>
            <a:r>
              <a:rPr lang="hr-HR" dirty="0"/>
              <a:t> (npr. umjetne nastambe).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hr-HR" dirty="0"/>
              <a:t>Urbana obnova u Ludbregu može biti primjer ekološke održivosti, kružnog gospodarenja prostorom, uključivanja zajednice.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hr-HR" dirty="0"/>
              <a:t>Urbani vrtovi postaju </a:t>
            </a:r>
            <a:r>
              <a:rPr lang="hr-HR" b="1" dirty="0"/>
              <a:t>model za održivi razvoj</a:t>
            </a:r>
            <a:r>
              <a:rPr lang="hr-HR" dirty="0"/>
              <a:t> i </a:t>
            </a:r>
            <a:r>
              <a:rPr lang="hr-HR" b="1" dirty="0"/>
              <a:t>urbanu transformaciju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9514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B36693-B0B4-C86E-BA00-4A3E4E965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90" y="3117496"/>
            <a:ext cx="8596667" cy="623007"/>
          </a:xfrm>
        </p:spPr>
        <p:txBody>
          <a:bodyPr>
            <a:normAutofit/>
          </a:bodyPr>
          <a:lstStyle/>
          <a:p>
            <a:pPr algn="ctr"/>
            <a:r>
              <a:rPr lang="hr-HR" sz="1000" dirty="0">
                <a:solidFill>
                  <a:schemeClr val="tx2"/>
                </a:solidFill>
              </a:rPr>
              <a:t>Slika 1. Raspored naselja na području Grada Ludbrega</a:t>
            </a:r>
            <a:br>
              <a:rPr lang="hr-HR" sz="1000" dirty="0"/>
            </a:br>
            <a:r>
              <a:rPr lang="hr-HR" sz="1000" i="1" dirty="0">
                <a:solidFill>
                  <a:schemeClr val="tx2"/>
                </a:solidFill>
              </a:rPr>
              <a:t>Izvor: Procjena rizika od velikih nesreća za Grad Ludbreg, 2021.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20A609F-407A-0EF0-93E2-C764C74CD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3820562"/>
            <a:ext cx="8687730" cy="258952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hr-HR" sz="1800" b="1" dirty="0"/>
              <a:t>GEOGRAFSKI POLOŽAJ GRADA LUDBREGA:</a:t>
            </a:r>
          </a:p>
          <a:p>
            <a:pPr marL="285750" indent="-285750">
              <a:buClrTx/>
              <a:buFont typeface="Wingdings" panose="05000000000000000000" pitchFamily="2" charset="2"/>
              <a:buChar char="v"/>
            </a:pPr>
            <a:r>
              <a:rPr lang="hr-HR" sz="1800" dirty="0"/>
              <a:t> smješten u </a:t>
            </a:r>
            <a:r>
              <a:rPr lang="hr-HR" sz="1800" b="1" dirty="0"/>
              <a:t>Varaždinskoj županiji</a:t>
            </a:r>
            <a:r>
              <a:rPr lang="hr-HR" sz="1800" dirty="0"/>
              <a:t>, graniči s: Općinama Martijanec, Sveti Đurđ, Veliki i Mali Bukovec, Općinom Rasinja (Koprivničko-križevačka županija).</a:t>
            </a:r>
          </a:p>
          <a:p>
            <a:pPr marL="285750" indent="-285750">
              <a:buClrTx/>
              <a:buFont typeface="Wingdings" panose="05000000000000000000" pitchFamily="2" charset="2"/>
              <a:buChar char="v"/>
            </a:pPr>
            <a:r>
              <a:rPr lang="hr-HR" sz="1800" dirty="0"/>
              <a:t>sastoji se od </a:t>
            </a:r>
            <a:r>
              <a:rPr lang="hr-HR" sz="1800" b="1" dirty="0"/>
              <a:t>13 naselja</a:t>
            </a:r>
            <a:r>
              <a:rPr lang="hr-HR" sz="1800" dirty="0"/>
              <a:t>, površina:</a:t>
            </a:r>
          </a:p>
          <a:p>
            <a:pPr marL="285750" indent="-285750">
              <a:buClrTx/>
              <a:buFont typeface="Wingdings" panose="05000000000000000000" pitchFamily="2" charset="2"/>
              <a:buChar char="v"/>
            </a:pPr>
            <a:r>
              <a:rPr lang="hr-HR" sz="1800" dirty="0"/>
              <a:t> Grad ukupno: </a:t>
            </a:r>
            <a:r>
              <a:rPr lang="hr-HR" sz="1800" b="1" dirty="0"/>
              <a:t>74,2 km²</a:t>
            </a:r>
            <a:r>
              <a:rPr lang="hr-HR" sz="1800" dirty="0"/>
              <a:t>,</a:t>
            </a:r>
          </a:p>
          <a:p>
            <a:pPr marL="285750" indent="-285750">
              <a:buClrTx/>
              <a:buFont typeface="Wingdings" panose="05000000000000000000" pitchFamily="2" charset="2"/>
              <a:buChar char="v"/>
            </a:pPr>
            <a:r>
              <a:rPr lang="hr-HR" sz="1800" dirty="0"/>
              <a:t> gradsko središte: </a:t>
            </a:r>
            <a:r>
              <a:rPr lang="hr-HR" sz="1800" b="1" dirty="0"/>
              <a:t>4,7 km²</a:t>
            </a:r>
            <a:r>
              <a:rPr lang="hr-HR" sz="18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r-HR" sz="1800" dirty="0"/>
          </a:p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6917AB3-D3D3-4548-37C0-423D35156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467" y="447917"/>
            <a:ext cx="5671118" cy="289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34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BF6372-D367-1690-43B1-75FD6FE6F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0701495" cy="894303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2. SINERGIJA URBANIH VRTOVA S TURISTIČKOM PONUDOM I KULTURNOM BAŠTINOM GRADA LUDBREGA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EF7DF5B-0C23-3F10-83CA-C5C7C69FB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76127"/>
            <a:ext cx="8596668" cy="5196689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hr-HR" b="1" dirty="0"/>
              <a:t>PROJEKT „PODRAVSKI ART PARK“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hr-HR" dirty="0"/>
              <a:t>Prenamjena neiskorištenog zemljišta u prostor umjetnosti, ekologije i zajednice,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hr-HR" dirty="0"/>
              <a:t>Korištenje autohtonog bilja i tradicionalnih materijala (pletenje šiba, drvo)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l-PL" dirty="0"/>
              <a:t>Aktivno uključivanje lokalne zajednice i umjetnika</a:t>
            </a:r>
            <a:r>
              <a:rPr lang="hr-HR" dirty="0"/>
              <a:t>.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hr-HR" b="1" dirty="0"/>
              <a:t>INTEGRACIJA S TURISTIČKOM PONUDOM</a:t>
            </a:r>
            <a:endParaRPr lang="hr-HR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hr-HR" dirty="0"/>
              <a:t>Razvoj biciklističkih, pješačkih i kulturno-povijesnih ruta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hr-HR" dirty="0"/>
              <a:t>Promocija aktivnog i održivog turizma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hr-HR" dirty="0"/>
              <a:t>Povezivanje prirodnih, gastronomskih i kulturnih resursa; </a:t>
            </a:r>
            <a:r>
              <a:rPr lang="hr-HR" i="1" dirty="0"/>
              <a:t>„</a:t>
            </a:r>
            <a:r>
              <a:rPr lang="hr-HR" i="1" dirty="0" err="1"/>
              <a:t>wine&amp;walk</a:t>
            </a:r>
            <a:r>
              <a:rPr lang="hr-HR" i="1" dirty="0"/>
              <a:t>”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b="1" dirty="0"/>
              <a:t>OUTDOOR TURIZAM – „BLUE &amp; GREEN“ KONCEPT</a:t>
            </a:r>
            <a:endParaRPr lang="hr-HR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hr-HR" b="1" dirty="0"/>
              <a:t>Plava ruta</a:t>
            </a:r>
            <a:r>
              <a:rPr lang="hr-HR" dirty="0"/>
              <a:t>: aktivnosti na rijekama (kajak, ribolov, rafting), eko-turizam; </a:t>
            </a:r>
            <a:r>
              <a:rPr lang="hr-HR" i="1" dirty="0" err="1"/>
              <a:t>Welcome</a:t>
            </a:r>
            <a:r>
              <a:rPr lang="hr-HR" i="1" dirty="0"/>
              <a:t> </a:t>
            </a:r>
            <a:r>
              <a:rPr lang="hr-HR" i="1" dirty="0" err="1"/>
              <a:t>Spring</a:t>
            </a:r>
            <a:r>
              <a:rPr lang="hr-HR" i="1" dirty="0"/>
              <a:t> festival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hr-HR" b="1" dirty="0"/>
              <a:t>Zelena ruta</a:t>
            </a:r>
            <a:r>
              <a:rPr lang="hr-HR" dirty="0"/>
              <a:t>: edukacija o okolišu, planinarske staze, očuvanje biološke raznolikosti</a:t>
            </a:r>
          </a:p>
          <a:p>
            <a:pPr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33953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318B47-B9C3-B1CB-5B4F-6AAB46219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0118691" cy="904352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tx1"/>
                </a:solidFill>
              </a:rPr>
              <a:t>3. TEMATSKI PARKOVI I INOVATIVNA KRAJOBRAZNA RJEŠENJA U FUNKCIJI URBANOG RAZVOJA GRADA LUDBREGA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FFD5AB9-FF1A-1745-DF1B-F251D7776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339913"/>
            <a:ext cx="10476336" cy="5328742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hr-HR" sz="1600" b="1" u="sng" dirty="0"/>
              <a:t>CILJ: </a:t>
            </a:r>
            <a:r>
              <a:rPr lang="hr-HR" sz="1600" dirty="0"/>
              <a:t>Razviti zelene površine kao ključnu turističku ponudu Ludbrega kroz četiri tematska parka.</a:t>
            </a:r>
          </a:p>
          <a:p>
            <a:pPr marL="0" indent="0">
              <a:buNone/>
            </a:pPr>
            <a:r>
              <a:rPr lang="hr-HR" sz="1600" dirty="0"/>
              <a:t>Lukom d.o.o. vanjski suradnik po projektu „Parkovi Centra svijeta” sufinanciran od HTZ</a:t>
            </a:r>
          </a:p>
          <a:p>
            <a:pPr marL="0" indent="0">
              <a:buNone/>
            </a:pPr>
            <a:endParaRPr lang="hr-HR" sz="1600" b="1" u="sng" dirty="0"/>
          </a:p>
          <a:p>
            <a:pPr marL="0" indent="0">
              <a:buNone/>
            </a:pPr>
            <a:r>
              <a:rPr lang="hr-HR" sz="1600" b="1" u="sng" dirty="0"/>
              <a:t>LOKACIJE PARKOVA</a:t>
            </a:r>
            <a:r>
              <a:rPr lang="hr-HR" sz="1600" u="sng" dirty="0"/>
              <a:t>:</a:t>
            </a:r>
          </a:p>
          <a:p>
            <a:pPr indent="109538">
              <a:buClrTx/>
              <a:buFont typeface="Wingdings" panose="05000000000000000000" pitchFamily="2" charset="2"/>
              <a:buChar char="Ø"/>
            </a:pPr>
            <a:r>
              <a:rPr lang="hr-HR" sz="1600" dirty="0"/>
              <a:t> Engleski park (kč.br. 1287, k.o. Ludbreg)</a:t>
            </a:r>
          </a:p>
          <a:p>
            <a:pPr indent="109538">
              <a:buClrTx/>
              <a:buFont typeface="Wingdings" panose="05000000000000000000" pitchFamily="2" charset="2"/>
              <a:buChar char="Ø"/>
            </a:pPr>
            <a:r>
              <a:rPr lang="hr-HR" sz="1600" dirty="0"/>
              <a:t> Američki park (kč.br. 1242/30, k.o. Ludbreg)</a:t>
            </a:r>
          </a:p>
          <a:p>
            <a:pPr indent="109538">
              <a:buClrTx/>
              <a:buFont typeface="Wingdings" panose="05000000000000000000" pitchFamily="2" charset="2"/>
              <a:buChar char="Ø"/>
            </a:pPr>
            <a:r>
              <a:rPr lang="hr-HR" sz="1600" dirty="0"/>
              <a:t> Japanski park (kč.br. 2692/11, kč.hr. 2692/8, k.o. Ludbreg)</a:t>
            </a:r>
          </a:p>
          <a:p>
            <a:pPr indent="109538">
              <a:buClrTx/>
              <a:buFont typeface="Wingdings" panose="05000000000000000000" pitchFamily="2" charset="2"/>
              <a:buChar char="Ø"/>
            </a:pPr>
            <a:r>
              <a:rPr lang="hr-HR" sz="1600" dirty="0"/>
              <a:t> Podravski park (kč.br. 663, k.o. Ludbreg)</a:t>
            </a:r>
          </a:p>
          <a:p>
            <a:pPr marL="0" indent="0">
              <a:buClr>
                <a:schemeClr val="tx1"/>
              </a:buClr>
              <a:buNone/>
            </a:pPr>
            <a:endParaRPr lang="hr-HR" dirty="0">
              <a:solidFill>
                <a:schemeClr val="tx1"/>
              </a:solidFill>
              <a:effectLst/>
              <a:latin typeface="+mj-lt"/>
              <a:ea typeface="Aptos" panose="020B0004020202020204" pitchFamily="34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hr-HR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Svaki od ovih parkova oblikovan je prema specifičnim krajobraznim principima i stilovima karakterističnima za određene regije svijeta, čime se stvara raznolika prostorna dinamika koja obogaćuje turističku ponudu grada. </a:t>
            </a:r>
          </a:p>
        </p:txBody>
      </p:sp>
    </p:spTree>
    <p:extLst>
      <p:ext uri="{BB962C8B-B14F-4D97-AF65-F5344CB8AC3E}">
        <p14:creationId xmlns:p14="http://schemas.microsoft.com/office/powerpoint/2010/main" val="4269823899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1535</TotalTime>
  <Words>1398</Words>
  <Application>Microsoft Office PowerPoint</Application>
  <PresentationFormat>Široki zaslon</PresentationFormat>
  <Paragraphs>134</Paragraphs>
  <Slides>41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41</vt:i4>
      </vt:variant>
    </vt:vector>
  </HeadingPairs>
  <TitlesOfParts>
    <vt:vector size="49" baseType="lpstr">
      <vt:lpstr>Aptos</vt:lpstr>
      <vt:lpstr>Arial</vt:lpstr>
      <vt:lpstr>Calibri</vt:lpstr>
      <vt:lpstr>Times New Roman</vt:lpstr>
      <vt:lpstr>Trebuchet MS</vt:lpstr>
      <vt:lpstr>Wingdings</vt:lpstr>
      <vt:lpstr>Wingdings 3</vt:lpstr>
      <vt:lpstr>Faseta</vt:lpstr>
      <vt:lpstr>3. Europska GREEN konferencija - EGC 2025 Vodice, Republika Hrvatska, 10.-13.lipanj 2025.</vt:lpstr>
      <vt:lpstr>SADRŽAJ</vt:lpstr>
      <vt:lpstr>UVOD</vt:lpstr>
      <vt:lpstr>UVOD</vt:lpstr>
      <vt:lpstr>1. ULOGA URBANIH VRTOVA U PROMICANJU EKOLOŠKE ODRŽIVOSTI I KRUŽNOG GOSPODARENJA PROSTOROM U GRADU LUDBREG </vt:lpstr>
      <vt:lpstr>1. ULOGA URBANIH VRTOVA U PROMICANJU EKOLOŠKE ODRŽIVOSTI I KRUŽNOG GOSPODARENJA PROSTOROM U GRADU LUDBREG</vt:lpstr>
      <vt:lpstr>Slika 1. Raspored naselja na području Grada Ludbrega Izvor: Procjena rizika od velikih nesreća za Grad Ludbreg, 2021.</vt:lpstr>
      <vt:lpstr>2. SINERGIJA URBANIH VRTOVA S TURISTIČKOM PONUDOM I KULTURNOM BAŠTINOM GRADA LUDBREGA</vt:lpstr>
      <vt:lpstr>3. TEMATSKI PARKOVI I INOVATIVNA KRAJOBRAZNA RJEŠENJA U FUNKCIJI URBANOG RAZVOJA GRADA LUDBREGA</vt:lpstr>
      <vt:lpstr>3. TEMATSKI PARKOVI I INOVATIVNA KRAJOBRAZNA RJEŠENJA U FUNKCIJI URBANOG RAZVOJA GRADA LUDBREGA</vt:lpstr>
      <vt:lpstr>POSTOJEĆE STANJE  - AMERIČKI PARK </vt:lpstr>
      <vt:lpstr>DANAS: AMERIČKI PARK  - posađeno 467 komada grmlja i trajnica, postavljena podna rasvjeta</vt:lpstr>
      <vt:lpstr>DANAS: AMERIČKI PARK -  posađeno 467 komada grmlja i trajnica, postavljena podna rasvjeta, klupica s logom turističke zajednice</vt:lpstr>
      <vt:lpstr>DANAS: AMERIČKI PARK  - posađeno 467 komada grmlja i trajnica, postavljena podna rasvjeta</vt:lpstr>
      <vt:lpstr>DANAS: AMERIČKI PARK  - posađeno 467 komada grmlja i trajnica, postavljena podna rasvjeta</vt:lpstr>
      <vt:lpstr>POSTOJEĆE STANJE ENGLESKI PARK  - izvršeni zemljani radovi i formiranje novih staza prema izvornom stanju. </vt:lpstr>
      <vt:lpstr>ENGLESKI PARK:  - posađeno je 240 grmova taxus baccata</vt:lpstr>
      <vt:lpstr>ENGLESKI PARK  - posađeno je 30 grmova spiraea x vanhoutei</vt:lpstr>
      <vt:lpstr>ENGLESKI PARK:  - park ispred dvorca, parterno uređeno sa centralnom stazom prema dvorcu koju prema bočnim zgradama siječe okomita staza.  - Uz stazu su simetrično posađeni topijari stožastog i kuglastog oblika. </vt:lpstr>
      <vt:lpstr>DANAS: ENGLESKI PARK</vt:lpstr>
      <vt:lpstr>DANAS: ENGLESKI PARK</vt:lpstr>
      <vt:lpstr>DANAS: ENGLESKI PARK</vt:lpstr>
      <vt:lpstr>DANAS: ENGLESKI PARK - NOĆ</vt:lpstr>
      <vt:lpstr>JAPANSKI PARK -  nalazi se na obali rijeke Bednje. -  u blizini popularno šetalište i dječje igralište.  - prilaz parku i park okružen starim stablima koje je potrebno ukloniti. </vt:lpstr>
      <vt:lpstr>JAPANSKI PARK - BOGAT BILJNI MATERIJAL</vt:lpstr>
      <vt:lpstr>JAPANSKI PARK, PINUS BONSAI 1.</vt:lpstr>
      <vt:lpstr>PINUS BONSAI 2</vt:lpstr>
      <vt:lpstr>JAPANSKI PARK </vt:lpstr>
      <vt:lpstr>JAPANSKI PARK-JAPANSKA VRATA</vt:lpstr>
      <vt:lpstr>JAPANSKI PARK DANAS</vt:lpstr>
      <vt:lpstr>JAPANSKI PARK DANAS</vt:lpstr>
      <vt:lpstr>JAPANSKI PARK DANAS</vt:lpstr>
      <vt:lpstr>PODRAVSKI PARK  - površine 516m² oranice.  - ideja je bila dati joj smisao i privući građane.  - potrebno je izraditi staze koje će se povezati sa postojećim pješačkim kolnikom.</vt:lpstr>
      <vt:lpstr>PODRAVSKI PARK - izvedba sipinske staze, 65m²</vt:lpstr>
      <vt:lpstr>PODRAVSKI PARK - postava ograde od pletera, tradicijski zanat.  - na prostoru parka planiraju se izložbe na otvorenom.</vt:lpstr>
      <vt:lpstr>PODRAVSKI PARK - posađene 3 lipe koje pružaju hlad, starinske vrste grmlja, trajnica i aromatičnog bilja.</vt:lpstr>
      <vt:lpstr>PODRAVSKI PARK</vt:lpstr>
      <vt:lpstr>PODRAVSKI PARK danas</vt:lpstr>
      <vt:lpstr>PODRAVSKI PARK danas</vt:lpstr>
      <vt:lpstr>4. ZAKLJUČAK</vt:lpstr>
      <vt:lpstr>Hvala na pozornosti!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LUKOM</dc:creator>
  <cp:lastModifiedBy>LUKOM</cp:lastModifiedBy>
  <cp:revision>45</cp:revision>
  <dcterms:created xsi:type="dcterms:W3CDTF">2025-04-24T10:36:42Z</dcterms:created>
  <dcterms:modified xsi:type="dcterms:W3CDTF">2025-05-19T12:05:30Z</dcterms:modified>
</cp:coreProperties>
</file>